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293" r:id="rId3"/>
    <p:sldId id="294" r:id="rId4"/>
    <p:sldId id="295" r:id="rId5"/>
    <p:sldId id="296" r:id="rId6"/>
    <p:sldId id="297" r:id="rId7"/>
    <p:sldId id="299" r:id="rId8"/>
    <p:sldId id="300" r:id="rId9"/>
    <p:sldId id="301" r:id="rId10"/>
    <p:sldId id="302" r:id="rId11"/>
    <p:sldId id="303" r:id="rId12"/>
    <p:sldId id="305" r:id="rId13"/>
    <p:sldId id="304" r:id="rId14"/>
    <p:sldId id="306" r:id="rId15"/>
    <p:sldId id="307" r:id="rId16"/>
    <p:sldId id="308" r:id="rId17"/>
    <p:sldId id="309" r:id="rId18"/>
    <p:sldId id="310" r:id="rId1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04"/>
    <a:srgbClr val="F25DA0"/>
    <a:srgbClr val="5ED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 autoAdjust="0"/>
    <p:restoredTop sz="94618"/>
  </p:normalViewPr>
  <p:slideViewPr>
    <p:cSldViewPr snapToGrid="0" snapToObjects="1">
      <p:cViewPr>
        <p:scale>
          <a:sx n="75" d="100"/>
          <a:sy n="75" d="100"/>
        </p:scale>
        <p:origin x="-684" y="-8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D38AB-5502-3640-ABD8-E5DF1600FA85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2FCE9-7009-2F43-AE04-3F2577E128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3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9373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1629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7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9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9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9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9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92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2FCE9-7009-2F43-AE04-3F2577E1285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50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482430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25525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737866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996387" cy="51435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2746"/>
      </p:ext>
    </p:extLst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8474" y="760842"/>
            <a:ext cx="2675317" cy="35764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67434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467792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899260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3266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928061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71348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799294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283286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4658209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FDD3D-CDA1-504D-B3FE-141068EBBB29}" type="datetimeFigureOut">
              <a:rPr kumimoji="1" lang="zh-CN" altLang="en-US" smtClean="0"/>
              <a:t>2018/2/22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C054F-7911-5349-861D-983BF3B469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88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6" r:id="rId13"/>
  </p:sldLayoutIdLst>
  <p:transition spd="slow">
    <p:pull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A7ED477F-657F-4004-8F41-653396195696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20" name="图片 19">
              <a:extLst>
                <a:ext uri="{FF2B5EF4-FFF2-40B4-BE49-F238E27FC236}">
                  <a16:creationId xmlns="" xmlns:a16="http://schemas.microsoft.com/office/drawing/2014/main" id="{B2CEB93C-804C-4F88-8ED2-0C930D63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CE0EABFC-05E7-41AF-81D4-C8F4F7F7C7D3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153292AC-3899-4481-AE52-2531F3049E31}"/>
              </a:ext>
            </a:extLst>
          </p:cNvPr>
          <p:cNvGrpSpPr/>
          <p:nvPr/>
        </p:nvGrpSpPr>
        <p:grpSpPr>
          <a:xfrm>
            <a:off x="0" y="1047750"/>
            <a:ext cx="9144000" cy="3048000"/>
            <a:chOff x="-1570653" y="1397000"/>
            <a:chExt cx="12192000" cy="4064000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27471C93-C1F1-4FC8-A4E0-23B27D41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0653" y="1397000"/>
              <a:ext cx="12192000" cy="4064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8D2C7F15-92C7-4103-A628-3ACC8C7F6F4A}"/>
                </a:ext>
              </a:extLst>
            </p:cNvPr>
            <p:cNvSpPr/>
            <p:nvPr/>
          </p:nvSpPr>
          <p:spPr>
            <a:xfrm>
              <a:off x="3424335" y="1793872"/>
              <a:ext cx="3424335" cy="119431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E8D4C1A-6343-4982-8E92-DF1ECEB930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8" r="34592" b="57538"/>
          <a:stretch/>
        </p:blipFill>
        <p:spPr>
          <a:xfrm>
            <a:off x="7690757" y="1124728"/>
            <a:ext cx="1362269" cy="7873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82" y="1331635"/>
            <a:ext cx="7385934" cy="2480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AE71816F-863B-44CB-A748-877673CFB4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131214" y="440012"/>
            <a:ext cx="3112341" cy="1369431"/>
          </a:xfrm>
          <a:prstGeom prst="rect">
            <a:avLst/>
          </a:prstGeom>
        </p:spPr>
      </p:pic>
      <p:pic>
        <p:nvPicPr>
          <p:cNvPr id="1027" name="Picture 3" descr="C:\Users\Administrator\Desktop\射雕\未标题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0" y="4352925"/>
            <a:ext cx="462695" cy="70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铃声 - 射雕英雄传经典背景乐 (铃声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054100" y="-819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0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832768" y="795177"/>
            <a:ext cx="5464190" cy="30608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    “很多年之后，我有个绰号叫做‘西毒’。其实任何人都可以变得狠毒，只要你尝试过什么叫‘忌妒’。我不会介意他人怎样看我，我只不过不想别人比我更开心。”这是电影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东邪西毒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中欧阳锋的一句话，在笔者看来，欧阳锋这样的人物形象可能更符合当下社会大多数人的一种心理。在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射雕英雄传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中，欧阳锋是一个为了达到目的不择手段的人，然而这样一个看似十恶不赦的人，金庸用欧阳克这个人物赋予了欧阳锋一个亮点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那就是人性中亲情的光辉。</a:t>
            </a:r>
          </a:p>
        </p:txBody>
      </p:sp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欧阳锋</a:t>
            </a:r>
            <a:r>
              <a:rPr lang="en-US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力尽智竭故人旁</a:t>
            </a:r>
            <a:endParaRPr lang="zh-CN" altLang="zh-CN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170" name="Picture 2" descr="C:\Users\Administrator\Desktop\射雕\timg (3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46" y="485775"/>
            <a:ext cx="2305050" cy="23050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1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883568" y="985677"/>
            <a:ext cx="5720478" cy="2728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    如果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说王重阳是金庸笔下对于道家“清静无为”的描写，那南帝段智兴则是佛家慈悲为怀的典范。段智兴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一灯大师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曾经是一国之君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，待人宽厚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仁慈，深受国民的爱戴。而被周伯通和瑛姑带了绿帽子还能原谅这俩人的，恐怕段王爷也是古今第一人了。作为一国之主，段智兴爱民如子，拥有超越帝王的胸襟，而二十年后，段智兴却因为当时没有救瑛姑的孩子而懊悔出家。以德报怨，慈悲为怀，普度众生，这就是南帝段智兴。</a:t>
            </a:r>
          </a:p>
        </p:txBody>
      </p:sp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段智兴</a:t>
            </a:r>
            <a:r>
              <a:rPr lang="en-US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慈悲为怀普度众生</a:t>
            </a:r>
            <a:endParaRPr lang="zh-CN" altLang="zh-CN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46" y="438854"/>
            <a:ext cx="2917200" cy="21798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47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883568" y="795177"/>
            <a:ext cx="5720478" cy="334905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    九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指神丐，丐帮帮主，一招降龙十八掌谁人不知，一套打狗棒法谁人不晓。洪七公这个人，说他是一个仗剑天涯，打抱不平的英雄，这是事实。然而对于丐帮来讲，洪七公却不是一个好的领导人物。洪七公这个人很贪吃，并且好玩失踪，像他这种长年累月不见人影的，在没有手机通讯设备的年代，丐帮的帮务自然不好打理。但英雄嘛，不管你是不是领导的料子都可以当，洪七公虽然过着闲云野鹤的生活，但路见不平一声吼，该出手时就出手的义薄云天之气还是有的，帮内自然也为有这种侠踪遍天下的帮主而感到光荣。</a:t>
            </a:r>
          </a:p>
        </p:txBody>
      </p:sp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洪七公</a:t>
            </a:r>
            <a:r>
              <a:rPr lang="en-US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浩然之气震人间</a:t>
            </a:r>
            <a:endParaRPr lang="zh-CN" altLang="zh-CN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218" name="Picture 2" descr="C:\Users\Administrator\Desktop\射雕\timg (2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46" y="546276"/>
            <a:ext cx="2762250" cy="21002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97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883568" y="1307327"/>
            <a:ext cx="5720478" cy="186685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凭着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他大师级的武功，以及一颗不折不扣的赤子之心，周伯通遨游四海，只将人间天地，当作是一座供他嬉戏的大公园。不论是相忘于江湖，或者还是相濡以沫，行走于壮丽河山的老顽童，留下的还有种种豁然自在的痕迹。</a:t>
            </a:r>
          </a:p>
        </p:txBody>
      </p:sp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周伯通</a:t>
            </a:r>
            <a:r>
              <a:rPr lang="en-US" altLang="zh-CN" sz="17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7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推动</a:t>
            </a: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事件发展的人物</a:t>
            </a:r>
            <a:endParaRPr lang="zh-CN" altLang="zh-CN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219" name="Picture 3" descr="C:\Users\Administrator\Desktop\射雕\timg (1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693610"/>
            <a:ext cx="2565400" cy="20972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92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705722" y="901898"/>
            <a:ext cx="5720478" cy="297485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又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称江南七侠，即柯镇恶、朱聪、韩宝驹、南希仁、张阿生、全金发、韩小莹。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江南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七怪自小义结金兰，感情深厚。即使张阿生身故之后，其余六人仍对外自称江南七怪。江南七怪重情重义，对江湖上的不公不义之事，定会出手相助。因为丘处机的一席话，便千山万水找到郭靖，费尽青春教他武功，让他成为一个英雄，为此更在大漠住了十八年而未返江南。</a:t>
            </a:r>
          </a:p>
        </p:txBody>
      </p:sp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江南七怪</a:t>
            </a:r>
            <a:r>
              <a:rPr lang="en-US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侠义之士</a:t>
            </a:r>
            <a:endParaRPr lang="zh-CN" altLang="zh-CN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42" name="Picture 2" descr="C:\Users\Administrator\Desktop\射雕\u=1704844518,2956760256&amp;fm=27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9" y="660400"/>
            <a:ext cx="3246160" cy="21534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51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461" y="1299885"/>
            <a:ext cx="5720478" cy="22361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杨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铁心与包惜弱之子，金国六王爷完颜洪烈的养子。杨康聪明机警，外貌俊美、气质卓绝，生母养父对其万般宠溺，自幼在顺境中成长，处处争强好胜，不择手段。因迷恋金朝王室的富贵，在得知身世后仍继续追随仇人完颜洪烈，并欲继其王位。</a:t>
            </a:r>
          </a:p>
        </p:txBody>
      </p:sp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杨康</a:t>
            </a:r>
            <a:r>
              <a:rPr lang="en-US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注定生活在亦真亦假中</a:t>
            </a:r>
            <a:endParaRPr lang="zh-CN" altLang="zh-CN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266" name="Picture 2" descr="C:\Users\Administrator\Desktop\射雕\u=217880698,812912928&amp;fm=27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39" y="641146"/>
            <a:ext cx="2392362" cy="24740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6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461" y="1299885"/>
            <a:ext cx="5720478" cy="22361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    “西毒”欧阳锋的私生子，白驼山的少主。欧阳克面目俊雅却又英气逼人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。生性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好色，拥有众多姬妾，受完颜洪烈聘请来盗取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武穆遗书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，曾受到江南七怪、洪七公等正派的攻击。后来在荒岛被黄蓉使计用大岩石压断双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腿，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后因在牛家村曲家酒馆调戏穆念慈，被杨康用铁枪头所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杀。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欧阳克</a:t>
            </a:r>
            <a:r>
              <a:rPr lang="en-US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英气逼人的好色少主</a:t>
            </a:r>
            <a:endParaRPr lang="zh-CN" altLang="zh-CN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290" name="Picture 2" descr="C:\Users\Administrator\Desktop\射雕\u=1302881290,2812444762&amp;fm=27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37" y="685801"/>
            <a:ext cx="2871815" cy="21538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23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A7ED477F-657F-4004-8F41-653396195696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20" name="图片 19">
              <a:extLst>
                <a:ext uri="{FF2B5EF4-FFF2-40B4-BE49-F238E27FC236}">
                  <a16:creationId xmlns="" xmlns:a16="http://schemas.microsoft.com/office/drawing/2014/main" id="{B2CEB93C-804C-4F88-8ED2-0C930D63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CE0EABFC-05E7-41AF-81D4-C8F4F7F7C7D3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153292AC-3899-4481-AE52-2531F3049E31}"/>
              </a:ext>
            </a:extLst>
          </p:cNvPr>
          <p:cNvGrpSpPr/>
          <p:nvPr/>
        </p:nvGrpSpPr>
        <p:grpSpPr>
          <a:xfrm>
            <a:off x="0" y="1047750"/>
            <a:ext cx="9144000" cy="3048000"/>
            <a:chOff x="-1570653" y="1397000"/>
            <a:chExt cx="12192000" cy="4064000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27471C93-C1F1-4FC8-A4E0-23B27D41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0653" y="1397000"/>
              <a:ext cx="12192000" cy="4064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8D2C7F15-92C7-4103-A628-3ACC8C7F6F4A}"/>
                </a:ext>
              </a:extLst>
            </p:cNvPr>
            <p:cNvSpPr/>
            <p:nvPr/>
          </p:nvSpPr>
          <p:spPr>
            <a:xfrm>
              <a:off x="3424335" y="1793872"/>
              <a:ext cx="3424335" cy="119431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E8D4C1A-6343-4982-8E92-DF1ECEB930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8" r="34592" b="57538"/>
          <a:stretch/>
        </p:blipFill>
        <p:spPr>
          <a:xfrm>
            <a:off x="7690757" y="1124728"/>
            <a:ext cx="1362269" cy="7873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AE71816F-863B-44CB-A748-877673CFB4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131214" y="440012"/>
            <a:ext cx="3112341" cy="1369431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447376"/>
            <a:ext cx="6885991" cy="2299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铃声 - 射雕英雄传经典背景乐 (铃声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304800" y="-91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4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6E53109E-7879-4539-A4CF-4EC574B902F7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32AA28F6-44B2-4163-8836-C909DE61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87CB90A7-1A51-4712-8A7F-000A38051D65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4338" name="Picture 2" descr="C:\Users\Administrator\Desktop\射雕\3s2z2dcbdy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524727"/>
            <a:ext cx="3111500" cy="4094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Administrator\Desktop\射雕\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3847860"/>
            <a:ext cx="920750" cy="118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6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423EDC68-EA7B-46B2-9DEB-F5B5FCE68B37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8F2C9592-12E3-42C3-88C4-43CDC948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27E68BB7-9A66-4055-87DE-FBBB9BB4033A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39217" y="1516492"/>
            <a:ext cx="1958356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zh-CN" altLang="en-US" sz="2100" b="1" dirty="0">
                <a:latin typeface="方正魏碑简体" panose="02000000000000000000" pitchFamily="2" charset="-122"/>
                <a:ea typeface="方正魏碑简体" panose="02000000000000000000" pitchFamily="2" charset="-122"/>
              </a:rPr>
              <a:t>金庸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061C086-D6A9-44C9-B4CC-0270C2DEABE8}"/>
              </a:ext>
            </a:extLst>
          </p:cNvPr>
          <p:cNvSpPr txBox="1"/>
          <p:nvPr/>
        </p:nvSpPr>
        <p:spPr>
          <a:xfrm>
            <a:off x="3939217" y="2036394"/>
            <a:ext cx="4595183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    原名查良镛，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1924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年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月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日生于浙江省海宁市，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1948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年移居香港。当代知名武侠小说作家、新闻学家、企业家、政治评论家、社会活动家，“香港四大才子”之一。</a:t>
            </a:r>
          </a:p>
        </p:txBody>
      </p:sp>
      <p:pic>
        <p:nvPicPr>
          <p:cNvPr id="2050" name="Picture 2" descr="C:\Users\Administrator\Desktop\射雕\tim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94" y="634563"/>
            <a:ext cx="2579906" cy="387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0193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  <p:sndAc>
          <p:stSnd>
            <p:snd r:embed="rId3" name="camera.wav"/>
          </p:stSnd>
        </p:sndAc>
      </p:transition>
    </mc:Choice>
    <mc:Fallback>
      <p:transition spd="slow">
        <p:fade/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423EDC68-EA7B-46B2-9DEB-F5B5FCE68B37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8F2C9592-12E3-42C3-88C4-43CDC948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27E68BB7-9A66-4055-87DE-FBBB9BB4033A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39216" y="1124077"/>
            <a:ext cx="1958356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zh-CN" altLang="en-US" sz="2100" b="1" dirty="0">
                <a:latin typeface="方正魏碑简体" panose="02000000000000000000" pitchFamily="2" charset="-122"/>
                <a:ea typeface="方正魏碑简体" panose="02000000000000000000" pitchFamily="2" charset="-122"/>
              </a:rPr>
              <a:t>创作风格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061C086-D6A9-44C9-B4CC-0270C2DEABE8}"/>
              </a:ext>
            </a:extLst>
          </p:cNvPr>
          <p:cNvSpPr txBox="1"/>
          <p:nvPr/>
        </p:nvSpPr>
        <p:spPr>
          <a:xfrm>
            <a:off x="3939217" y="1712545"/>
            <a:ext cx="4595183" cy="228524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    金庸的武侠小说表现出鲜明的个性，在题材的选择、人物的塑造和展现社会时代风貌方面有鲜明特色，它们在创作技法上独树一帜，具有范式意义。金庸阅历丰富，知识渊博，文思敏捷，眼光独到。他继承古典武侠小说之精华，开创了形式独特、情节曲折、描写细腻且深具人性和豪情侠义的新派武侠小说先河。</a:t>
            </a:r>
          </a:p>
        </p:txBody>
      </p:sp>
      <p:pic>
        <p:nvPicPr>
          <p:cNvPr id="2050" name="Picture 2" descr="C:\Users\Administrator\Desktop\射雕\tim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94" y="634563"/>
            <a:ext cx="2579906" cy="387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8017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  <p:sndAc>
          <p:stSnd>
            <p:snd r:embed="rId3" name="camera.wav"/>
          </p:stSnd>
        </p:sndAc>
      </p:transition>
    </mc:Choice>
    <mc:Fallback>
      <p:transition spd="slow">
        <p:fade/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423EDC68-EA7B-46B2-9DEB-F5B5FCE68B37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8F2C9592-12E3-42C3-88C4-43CDC948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27E68BB7-9A66-4055-87DE-FBBB9BB4033A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110666" y="438356"/>
            <a:ext cx="1958356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zh-CN" altLang="en-US" sz="2100" b="1" dirty="0">
                <a:latin typeface="方正魏碑简体" panose="02000000000000000000" pitchFamily="2" charset="-122"/>
                <a:ea typeface="方正魏碑简体" panose="02000000000000000000" pitchFamily="2" charset="-122"/>
              </a:rPr>
              <a:t>代表作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061C086-D6A9-44C9-B4CC-0270C2DEABE8}"/>
              </a:ext>
            </a:extLst>
          </p:cNvPr>
          <p:cNvSpPr txBox="1"/>
          <p:nvPr/>
        </p:nvSpPr>
        <p:spPr>
          <a:xfrm>
            <a:off x="3958265" y="1049846"/>
            <a:ext cx="5528635" cy="3531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《书剑恩仇录》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1955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《碧血剑》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1956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《射雕英雄传》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1957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年—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1959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《雪山飞狐》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1959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《神雕侠侣》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1959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年—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1961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《飞狐外传》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1960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年—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1961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《白马啸西风》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1961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年，附在《雪山飞狐》之后的中篇小说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《倚天屠龙记》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1961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《鸳鸯刀》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1961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年，附在《雪山飞狐》之后的中篇小说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《连城诀》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1963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年，又名《素心剑》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《天龙八部》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1963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年—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1966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《侠客行》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1965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《笑傲江湖》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1967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《鹿鼎记》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1969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年—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1972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</a:t>
            </a:r>
          </a:p>
          <a:p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《越女剑》</a:t>
            </a:r>
            <a:r>
              <a:rPr lang="en-US" altLang="zh-CN" sz="1500" b="1" dirty="0">
                <a:latin typeface="楷体" pitchFamily="49" charset="-122"/>
                <a:ea typeface="楷体" pitchFamily="49" charset="-122"/>
              </a:rPr>
              <a:t>	1970</a:t>
            </a:r>
            <a:r>
              <a:rPr lang="zh-CN" altLang="zh-CN" sz="1500" b="1" dirty="0">
                <a:latin typeface="楷体" pitchFamily="49" charset="-122"/>
                <a:ea typeface="楷体" pitchFamily="49" charset="-122"/>
              </a:rPr>
              <a:t>年，附在《侠客行》之后的短篇小说</a:t>
            </a:r>
            <a:endParaRPr lang="zh-CN" altLang="en-US" sz="15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 descr="C:\Users\Administrator\Desktop\射雕\tim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94" y="634563"/>
            <a:ext cx="2579906" cy="387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8724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  <p:sndAc>
          <p:stSnd>
            <p:snd r:embed="rId3" name="camera.wav"/>
          </p:stSnd>
        </p:sndAc>
      </p:transition>
    </mc:Choice>
    <mc:Fallback>
      <p:transition spd="slow">
        <p:fade/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423EDC68-EA7B-46B2-9DEB-F5B5FCE68B37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8F2C9592-12E3-42C3-88C4-43CDC948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27E68BB7-9A66-4055-87DE-FBBB9BB4033A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110666" y="1247981"/>
            <a:ext cx="1958356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zh-CN" altLang="en-US" sz="2100" b="1" dirty="0">
                <a:latin typeface="方正魏碑简体" panose="02000000000000000000" pitchFamily="2" charset="-122"/>
                <a:ea typeface="方正魏碑简体" panose="02000000000000000000" pitchFamily="2" charset="-122"/>
              </a:rPr>
              <a:t>亲属名人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061C086-D6A9-44C9-B4CC-0270C2DEABE8}"/>
              </a:ext>
            </a:extLst>
          </p:cNvPr>
          <p:cNvSpPr txBox="1"/>
          <p:nvPr/>
        </p:nvSpPr>
        <p:spPr>
          <a:xfrm>
            <a:off x="4110666" y="2074345"/>
            <a:ext cx="5528635" cy="18004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b="1" dirty="0">
                <a:latin typeface="楷体" pitchFamily="49" charset="-122"/>
                <a:ea typeface="楷体" pitchFamily="49" charset="-122"/>
              </a:rPr>
              <a:t>表兄：徐志摩</a:t>
            </a: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楷体" pitchFamily="49" charset="-122"/>
                <a:ea typeface="楷体" pitchFamily="49" charset="-122"/>
              </a:rPr>
              <a:t>同宗：穆旦（查良铮）</a:t>
            </a: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楷体" pitchFamily="49" charset="-122"/>
                <a:ea typeface="楷体" pitchFamily="49" charset="-122"/>
              </a:rPr>
              <a:t>姑父：蒋百里</a:t>
            </a: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楷体" pitchFamily="49" charset="-122"/>
                <a:ea typeface="楷体" pitchFamily="49" charset="-122"/>
              </a:rPr>
              <a:t>表姐：蒋英（钱学森的夫人）</a:t>
            </a:r>
          </a:p>
          <a:p>
            <a:pPr>
              <a:lnSpc>
                <a:spcPct val="150000"/>
              </a:lnSpc>
            </a:pPr>
            <a:r>
              <a:rPr lang="zh-CN" altLang="en-US" sz="1500" b="1" dirty="0">
                <a:latin typeface="楷体" pitchFamily="49" charset="-122"/>
                <a:ea typeface="楷体" pitchFamily="49" charset="-122"/>
              </a:rPr>
              <a:t>表外甥女：琼瑶</a:t>
            </a:r>
          </a:p>
        </p:txBody>
      </p:sp>
      <p:pic>
        <p:nvPicPr>
          <p:cNvPr id="2050" name="Picture 2" descr="C:\Users\Administrator\Desktop\射雕\tim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94" y="634563"/>
            <a:ext cx="2579906" cy="387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966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  <p:sndAc>
          <p:stSnd>
            <p:snd r:embed="rId3" name="camera.wav"/>
          </p:stSnd>
        </p:sndAc>
      </p:transition>
    </mc:Choice>
    <mc:Fallback>
      <p:transition spd="slow">
        <p:fade/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423EDC68-EA7B-46B2-9DEB-F5B5FCE68B37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8F2C9592-12E3-42C3-88C4-43CDC948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27E68BB7-9A66-4055-87DE-FBBB9BB4033A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061C086-D6A9-44C9-B4CC-0270C2DEABE8}"/>
              </a:ext>
            </a:extLst>
          </p:cNvPr>
          <p:cNvSpPr txBox="1"/>
          <p:nvPr/>
        </p:nvSpPr>
        <p:spPr>
          <a:xfrm>
            <a:off x="4043992" y="1077174"/>
            <a:ext cx="5071434" cy="33932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    《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射雕英雄传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通篇以爱国主义为主线。小说开篇即以杀汉奸开局，反映出：中国人对待汉奸的态度，丘处机给郭啸天和杨铁心未出生的孩子起名， 都要求不忘靖康耻，犹如“不忘阶级苦，牢记血泪仇”之感。从中可以解读出：面对外晦，民间的爱国热情高，官方似乎都是卖国贼似的。连主张北伐的韩佗胄也因为小说要制造一个官府卖国，人民爱国的情景而成为汉奸了。</a:t>
            </a:r>
          </a:p>
        </p:txBody>
      </p:sp>
      <p:pic>
        <p:nvPicPr>
          <p:cNvPr id="3074" name="Picture 2" descr="C:\Users\Administrator\Desktop\射雕\t01efb9f39d8767213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59" y="695325"/>
            <a:ext cx="2571089" cy="3714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2911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3" name="bomb.wav"/>
          </p:stSnd>
        </p:sndAc>
      </p:transition>
    </mc:Choice>
    <mc:Fallback>
      <p:transition spd="slow">
        <p:fade/>
        <p:sndAc>
          <p:stSnd>
            <p:snd r:embed="rId3" name="bomb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785144" y="1326053"/>
            <a:ext cx="5464190" cy="21467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sz="1800" b="1" dirty="0">
                <a:latin typeface="楷体" pitchFamily="49" charset="-122"/>
                <a:ea typeface="楷体" pitchFamily="49" charset="-122"/>
              </a:rPr>
              <a:t>郭靖憨厚老实，从一个天赋极差的江湖小白化身为人人敬仰的大侠，可谓际遇非凡。要说成为英雄，除了武功高强，心系百姓，为国为民也是必不可少的品质。郭大侠虽然武学天赋不是那么给力，但有着一份侠之大者，为国勇当先的精神在，这便是英雄。</a:t>
            </a:r>
            <a:endParaRPr lang="zh-CN" altLang="en-US" sz="18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5" name="Picture 2" descr="C:\Users\Administrator\Desktop\射雕\20150909155010335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564831"/>
            <a:ext cx="2794000" cy="19278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郭靖</a:t>
            </a:r>
            <a:r>
              <a:rPr lang="en-US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侠之大者为国勇当先</a:t>
            </a:r>
          </a:p>
        </p:txBody>
      </p:sp>
    </p:spTree>
    <p:extLst>
      <p:ext uri="{BB962C8B-B14F-4D97-AF65-F5344CB8AC3E}">
        <p14:creationId xmlns:p14="http://schemas.microsoft.com/office/powerpoint/2010/main" val="56055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785143" y="1090452"/>
            <a:ext cx="5464190" cy="27284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    俗话说的好，每一个成功男人的背后都有一个黄蓉这样的女人。先来说说黄蓉的出身，桃花岛大小姐，东邪黄药师之女，典型的侠二代。在原著中，黄蓉的聪明才智是人尽皆知的，要说郭靖的成功，有一半功劳是黄蓉的，那也不为过，用美食俘虏了洪七公，教给郭靖降龙十八掌，带郭靖去桃花岛，认识周伯通学习空明拳和左右互搏术，甚至是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九阴真经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。要说郭靖能成为一代英雄，黄蓉确实是功不可没。</a:t>
            </a:r>
          </a:p>
        </p:txBody>
      </p:sp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黄蓉</a:t>
            </a:r>
            <a:r>
              <a:rPr lang="en-US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只缘为君落人间</a:t>
            </a:r>
            <a:endParaRPr lang="zh-CN" altLang="zh-CN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122" name="Picture 2" descr="C:\Users\Administrator\Desktop\射雕\u=2022558860,213108515&amp;fm=27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268" y="610453"/>
            <a:ext cx="2163397" cy="27042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21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F10E59CE-6B83-42B4-8024-82E3D2022644}"/>
              </a:ext>
            </a:extLst>
          </p:cNvPr>
          <p:cNvGrpSpPr/>
          <p:nvPr/>
        </p:nvGrpSpPr>
        <p:grpSpPr>
          <a:xfrm>
            <a:off x="-866775" y="0"/>
            <a:ext cx="10877550" cy="5143500"/>
            <a:chOff x="-1155700" y="0"/>
            <a:chExt cx="14503400" cy="6858000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9793CA9F-CCB3-42A1-BD01-24A49F3E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700" y="0"/>
              <a:ext cx="145034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06BDD06F-3059-44DB-81C4-1B9363E7FF57}"/>
                </a:ext>
              </a:extLst>
            </p:cNvPr>
            <p:cNvSpPr/>
            <p:nvPr/>
          </p:nvSpPr>
          <p:spPr>
            <a:xfrm>
              <a:off x="4876800" y="355600"/>
              <a:ext cx="5384800" cy="33655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284F700-1ACA-411F-A573-6772E91F2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0" t="19214" r="17026" b="29195"/>
          <a:stretch/>
        </p:blipFill>
        <p:spPr>
          <a:xfrm>
            <a:off x="4791076" y="3561692"/>
            <a:ext cx="5078327" cy="22344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7E71B763-C789-4311-8557-A5BAEB3930F9}"/>
              </a:ext>
            </a:extLst>
          </p:cNvPr>
          <p:cNvGrpSpPr/>
          <p:nvPr/>
        </p:nvGrpSpPr>
        <p:grpSpPr>
          <a:xfrm>
            <a:off x="-938537" y="-74393"/>
            <a:ext cx="2386337" cy="1952582"/>
            <a:chOff x="795132" y="0"/>
            <a:chExt cx="3181782" cy="2603443"/>
          </a:xfrm>
        </p:grpSpPr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3ADAFADB-B5C5-416C-AF89-57DDCC8E1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93" t="19376" r="54643" b="21920"/>
            <a:stretch/>
          </p:blipFill>
          <p:spPr>
            <a:xfrm>
              <a:off x="795132" y="0"/>
              <a:ext cx="3181782" cy="260344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B87A9262-0B96-4064-9E13-40421B3A24AB}"/>
                </a:ext>
              </a:extLst>
            </p:cNvPr>
            <p:cNvSpPr/>
            <p:nvPr/>
          </p:nvSpPr>
          <p:spPr>
            <a:xfrm>
              <a:off x="931069" y="1202531"/>
              <a:ext cx="200025" cy="633413"/>
            </a:xfrm>
            <a:prstGeom prst="rect">
              <a:avLst/>
            </a:prstGeom>
            <a:solidFill>
              <a:srgbClr val="04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785143" y="1014252"/>
            <a:ext cx="5464190" cy="30608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    “正中带有七分邪，邪中带有三分正”，这正是黄老邪，亦是“桃花岛”岛主，桃花派武学创始人。男人不坏，女人不爱，看似正气凌然的黄药师骨子里透露出狂傲的个性。而邪气太重，像欧阳锋那样的男人却又没有女人喜欢，“身材高瘦，风姿隽爽，萧疏轩举，湛然若神”邪中却又有几分正气所在。有“世人皆醉我独醒”的豪气，有“十年生死两茫茫”的侠骨柔情，这样的男人谁不爱呢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?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这就是金庸笔下的黄药师，一个近乎完美的男人。</a:t>
            </a:r>
          </a:p>
        </p:txBody>
      </p:sp>
      <p:sp>
        <p:nvSpPr>
          <p:cNvPr id="26" name="文本框 21">
            <a:extLst>
              <a:ext uri="{FF2B5EF4-FFF2-40B4-BE49-F238E27FC236}">
                <a16:creationId xmlns="" xmlns:a16="http://schemas.microsoft.com/office/drawing/2014/main" id="{93783F4C-84E2-46BC-B14E-BE3BEED215F0}"/>
              </a:ext>
            </a:extLst>
          </p:cNvPr>
          <p:cNvSpPr txBox="1"/>
          <p:nvPr/>
        </p:nvSpPr>
        <p:spPr>
          <a:xfrm>
            <a:off x="5816554" y="4133267"/>
            <a:ext cx="3435443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黄老邪</a:t>
            </a:r>
            <a:r>
              <a:rPr lang="en-US" altLang="zh-CN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一个近乎完美的男人</a:t>
            </a:r>
            <a:endParaRPr lang="zh-CN" altLang="zh-CN" sz="17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146" name="Picture 2" descr="C:\Users\Administrator\Desktop\射雕\u=90816070,1908633921&amp;fm=27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517922"/>
            <a:ext cx="2695575" cy="20216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04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摄图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1704</Words>
  <Application>Microsoft Office PowerPoint</Application>
  <PresentationFormat>全屏显示(16:9)</PresentationFormat>
  <Paragraphs>76</Paragraphs>
  <Slides>18</Slides>
  <Notes>18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摄图网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初二(18)班《射雕英雄传》读后交流</dc:subject>
  <dc:creator>初二(18)班</dc:creator>
  <dcterms:created xsi:type="dcterms:W3CDTF">2017-07-08T12:54:06Z</dcterms:created>
  <dcterms:modified xsi:type="dcterms:W3CDTF">2018-02-22T11:52:50Z</dcterms:modified>
</cp:coreProperties>
</file>